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mov" ContentType="video/unknown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vml" ContentType="application/vnd.openxmlformats-officedocument.vmlDrawing"/>
  <Default Extension="avi" ContentType="video/avi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56" r:id="rId2"/>
    <p:sldId id="257" r:id="rId3"/>
    <p:sldId id="258" r:id="rId4"/>
    <p:sldId id="267" r:id="rId5"/>
    <p:sldId id="264" r:id="rId6"/>
    <p:sldId id="265" r:id="rId7"/>
    <p:sldId id="271" r:id="rId8"/>
    <p:sldId id="273" r:id="rId9"/>
    <p:sldId id="277" r:id="rId10"/>
    <p:sldId id="278" r:id="rId11"/>
    <p:sldId id="281" r:id="rId12"/>
    <p:sldId id="279" r:id="rId13"/>
    <p:sldId id="260" r:id="rId14"/>
    <p:sldId id="259" r:id="rId15"/>
    <p:sldId id="274" r:id="rId16"/>
    <p:sldId id="269" r:id="rId17"/>
    <p:sldId id="266" r:id="rId18"/>
    <p:sldId id="275" r:id="rId19"/>
    <p:sldId id="261" r:id="rId20"/>
    <p:sldId id="262" r:id="rId21"/>
    <p:sldId id="263" r:id="rId22"/>
    <p:sldId id="268" r:id="rId23"/>
    <p:sldId id="276" r:id="rId24"/>
    <p:sldId id="270" r:id="rId25"/>
    <p:sldId id="280" r:id="rId26"/>
    <p:sldId id="272" r:id="rId2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9751" autoAdjust="0"/>
  </p:normalViewPr>
  <p:slideViewPr>
    <p:cSldViewPr>
      <p:cViewPr varScale="1">
        <p:scale>
          <a:sx n="58" d="100"/>
          <a:sy n="58" d="100"/>
        </p:scale>
        <p:origin x="-1716" y="-22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DE45EC-9E63-4D83-98F6-73AB195BF9F7}" type="datetimeFigureOut">
              <a:rPr lang="en-US" smtClean="0"/>
              <a:t>8/17/2013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50F66F-95BC-4D27-88F0-BCD8F62238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3463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50F66F-95BC-4D27-88F0-BCD8F622382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8274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One t6ss in</a:t>
            </a:r>
            <a:r>
              <a:rPr lang="en-US" baseline="0" dirty="0" smtClean="0"/>
              <a:t> p. </a:t>
            </a:r>
            <a:r>
              <a:rPr lang="en-US" baseline="0" dirty="0" err="1" smtClean="0"/>
              <a:t>aeruginosa</a:t>
            </a:r>
            <a:r>
              <a:rPr lang="en-US" baseline="0" dirty="0" smtClean="0"/>
              <a:t> (hsi1) uses tse1, tse2, tse3 like I mentioned – but not all t6ss do that! Each have their own effector proteins, we’re pretty sure</a:t>
            </a:r>
          </a:p>
          <a:p>
            <a:endParaRPr lang="en-US" baseline="0" dirty="0" smtClean="0"/>
          </a:p>
          <a:p>
            <a:r>
              <a:rPr lang="en-US" baseline="0" dirty="0" smtClean="0"/>
              <a:t>(we don’t know how tse2 gets into cytoplasm – may or may not happen after tse1, tse3 degrade peptidoglycan layer)</a:t>
            </a:r>
          </a:p>
          <a:p>
            <a:endParaRPr lang="en-US" baseline="0" dirty="0" smtClean="0"/>
          </a:p>
          <a:p>
            <a:r>
              <a:rPr lang="en-US" baseline="0" dirty="0" smtClean="0"/>
              <a:t>Not all of this model has been proved right now! People just assume this is what happens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50F66F-95BC-4D27-88F0-BCD8F622382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73752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Not necessarily</a:t>
            </a:r>
            <a:r>
              <a:rPr lang="en-US" baseline="0" dirty="0" smtClean="0"/>
              <a:t> used by bacteria to form biofilms</a:t>
            </a:r>
          </a:p>
          <a:p>
            <a:r>
              <a:rPr lang="en-US" baseline="0" dirty="0" smtClean="0"/>
              <a:t>Not all t6ss systems used to form biofilms (for instance three t6ss in p. </a:t>
            </a:r>
            <a:r>
              <a:rPr lang="en-US" baseline="0" dirty="0" err="1" smtClean="0"/>
              <a:t>aeruginosa</a:t>
            </a:r>
            <a:r>
              <a:rPr lang="en-US" baseline="0" dirty="0" smtClean="0"/>
              <a:t>, not all do exactly the same thing)</a:t>
            </a:r>
          </a:p>
          <a:p>
            <a:endParaRPr lang="en-US" baseline="0" dirty="0" smtClean="0"/>
          </a:p>
          <a:p>
            <a:r>
              <a:rPr lang="en-US" baseline="0" dirty="0" smtClean="0"/>
              <a:t>For later bullet points: our HYPOTHESIS is that T6SS contributes to these infections, but we don’t KNOW that (Michelle’s lab working on it!)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50F66F-95BC-4D27-88F0-BCD8F622382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75836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FC1DC-120F-4715-B287-072A027E92A7}" type="datetime1">
              <a:rPr lang="en-US" smtClean="0"/>
              <a:t>8/17/2013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Washington  REU in Mathematics Presentation  August 2013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F36E3-A942-48E5-8F58-8E16D3B205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51536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F0BEB5-78D4-458C-8284-93F811349FDE}" type="datetime1">
              <a:rPr lang="en-US" smtClean="0"/>
              <a:t>8/17/2013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Washington  REU in Mathematics Presentation  August 2013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F36E3-A942-48E5-8F58-8E16D3B205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46930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D1339-0B42-418C-A589-8FEE78CDEE40}" type="datetime1">
              <a:rPr lang="en-US" smtClean="0"/>
              <a:t>8/17/2013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Washington  REU in Mathematics Presentation  August 2013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F36E3-A942-48E5-8F58-8E16D3B205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98452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9FA11-294E-4099-A07A-46328E821ADD}" type="datetime1">
              <a:rPr lang="en-US" smtClean="0"/>
              <a:t>8/17/2013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Washington  REU in Mathematics Presentation  August 2013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F36E3-A942-48E5-8F58-8E16D3B205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6005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AA19BD-56B0-4B6E-8ADE-3E0EA49B203F}" type="datetime1">
              <a:rPr lang="en-US" smtClean="0"/>
              <a:t>8/17/2013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Washington  REU in Mathematics Presentation  August 2013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F36E3-A942-48E5-8F58-8E16D3B205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41514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8E283B-A8EE-4081-B007-2AAF91E07DDC}" type="datetime1">
              <a:rPr lang="en-US" smtClean="0"/>
              <a:t>8/17/2013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Washington  REU in Mathematics Presentation  August 2013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F36E3-A942-48E5-8F58-8E16D3B205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12129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40D6E-66A4-46D7-8620-A66940B3C7D0}" type="datetime1">
              <a:rPr lang="en-US" smtClean="0"/>
              <a:t>8/17/2013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Washington  REU in Mathematics Presentation  August 2013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F36E3-A942-48E5-8F58-8E16D3B205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49321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F7844-C893-46BC-9CEF-9F248561807E}" type="datetime1">
              <a:rPr lang="en-US" smtClean="0"/>
              <a:t>8/17/2013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Washington  REU in Mathematics Presentation  August 2013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F36E3-A942-48E5-8F58-8E16D3B205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22569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3F762F-6CAB-4BE0-98EB-5A0F9A5BA4D4}" type="datetime1">
              <a:rPr lang="en-US" smtClean="0"/>
              <a:t>8/17/2013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Washington  REU in Mathematics Presentation  August 2013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F36E3-A942-48E5-8F58-8E16D3B205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27389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209C4B-333A-440E-8DAD-130CC93E3AB5}" type="datetime1">
              <a:rPr lang="en-US" smtClean="0"/>
              <a:t>8/17/2013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Washington  REU in Mathematics Presentation  August 2013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F36E3-A942-48E5-8F58-8E16D3B205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82048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A1DF4-DC60-4F58-BC9A-4C0257A9F715}" type="datetime1">
              <a:rPr lang="en-US" smtClean="0"/>
              <a:t>8/17/2013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Washington  REU in Mathematics Presentation  August 2013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F36E3-A942-48E5-8F58-8E16D3B205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9399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C5749C-0389-481D-A0F4-826ACD78107F}" type="datetime1">
              <a:rPr lang="en-US" smtClean="0"/>
              <a:t>8/17/2013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University of Washington  REU in Mathematics Presentation  August 2013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8F36E3-A942-48E5-8F58-8E16D3B205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0066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2.em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ngineering.uiowa.edu/~dip/lecture/segmentation3.html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2.avi"/><Relationship Id="rId1" Type="http://schemas.microsoft.com/office/2007/relationships/media" Target="../media/media2.avi"/><Relationship Id="rId4" Type="http://schemas.openxmlformats.org/officeDocument/2006/relationships/image" Target="../media/image16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4" Type="http://schemas.openxmlformats.org/officeDocument/2006/relationships/hyperlink" Target="http://www.antonine-education.co.uk/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ittakes30.wordpress.com/2012/06/29/fluorescent-protein-labeling-a-cautionary-tale/" TargetMode="Externa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Bacteria that duel: A study of T6SS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Jackie </a:t>
            </a:r>
            <a:r>
              <a:rPr lang="en-US" dirty="0" err="1" smtClean="0"/>
              <a:t>Corbitt</a:t>
            </a:r>
            <a:endParaRPr lang="en-US" dirty="0" smtClean="0"/>
          </a:p>
          <a:p>
            <a:r>
              <a:rPr lang="en-US" dirty="0" smtClean="0"/>
              <a:t>Wiggins Lab</a:t>
            </a:r>
          </a:p>
          <a:p>
            <a:r>
              <a:rPr lang="en-US" dirty="0" smtClean="0"/>
              <a:t>University of Washington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Washington  REU in Mathematics Presentation  August 2013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6788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 see this much!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1295400"/>
            <a:ext cx="5996282" cy="5059363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Washington  REU in Mathematics Presentation  August 2013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9161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 data (movie)</a:t>
            </a:r>
            <a:endParaRPr lang="en-US" dirty="0"/>
          </a:p>
        </p:txBody>
      </p:sp>
      <p:pic>
        <p:nvPicPr>
          <p:cNvPr id="5" name="sm07.mo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54163" y="1600200"/>
            <a:ext cx="6034087" cy="4525963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Washington  REU in Mathematics Presentation  August 2013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884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Some previous work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What does T6SS action look like?</a:t>
            </a:r>
          </a:p>
          <a:p>
            <a:r>
              <a:rPr lang="en-US" dirty="0" smtClean="0"/>
              <a:t>Is it somehow contact-dependent?</a:t>
            </a:r>
          </a:p>
          <a:p>
            <a:r>
              <a:rPr lang="en-US" dirty="0" smtClean="0"/>
              <a:t>Will it target itself or only other types of bacteria?</a:t>
            </a:r>
          </a:p>
          <a:p>
            <a:r>
              <a:rPr lang="en-US" dirty="0" smtClean="0"/>
              <a:t>If it targets itself, does that mean T6SS has some other function than poison?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Washington  REU in Mathematics Presentation  August 2013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7759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152400"/>
            <a:ext cx="6629400" cy="3683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GB" dirty="0">
                <a:latin typeface="Arial" charset="0"/>
              </a:rPr>
              <a:t>Overview of TLFM-based intercellular interaction analyses 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00" y="4572000"/>
            <a:ext cx="8305800" cy="1981200"/>
          </a:xfrm>
        </p:spPr>
        <p:txBody>
          <a:bodyPr>
            <a:normAutofit lnSpcReduction="10000"/>
          </a:bodyPr>
          <a:lstStyle/>
          <a:p>
            <a:r>
              <a:rPr lang="en-GB" dirty="0" smtClean="0">
                <a:latin typeface="Arial" charset="0"/>
                <a:ea typeface="msgothic" charset="0"/>
                <a:cs typeface="msgothic" charset="0"/>
              </a:rPr>
              <a:t>Overview of TLFM-based intercellular interaction analyses. </a:t>
            </a:r>
          </a:p>
          <a:p>
            <a:pPr marL="342900" indent="-342900">
              <a:buAutoNum type="alphaUcParenBoth"/>
            </a:pPr>
            <a:r>
              <a:rPr lang="en-GB" dirty="0" smtClean="0">
                <a:latin typeface="Arial" charset="0"/>
                <a:ea typeface="msgothic" charset="0"/>
                <a:cs typeface="msgothic" charset="0"/>
              </a:rPr>
              <a:t>Consecutive cropped frames from a typical TLFM experiment in which two populations of differentially </a:t>
            </a:r>
            <a:r>
              <a:rPr lang="en-GB" dirty="0" err="1" smtClean="0">
                <a:latin typeface="Arial" charset="0"/>
                <a:ea typeface="msgothic" charset="0"/>
                <a:cs typeface="msgothic" charset="0"/>
              </a:rPr>
              <a:t>labeled</a:t>
            </a:r>
            <a:r>
              <a:rPr lang="en-GB" dirty="0" smtClean="0">
                <a:latin typeface="Arial" charset="0"/>
                <a:ea typeface="msgothic" charset="0"/>
                <a:cs typeface="msgothic" charset="0"/>
              </a:rPr>
              <a:t> cells (</a:t>
            </a:r>
            <a:r>
              <a:rPr lang="en-GB" i="1" dirty="0" smtClean="0">
                <a:latin typeface="Arial" charset="0"/>
                <a:ea typeface="msgothic" charset="0"/>
                <a:cs typeface="msgothic" charset="0"/>
              </a:rPr>
              <a:t>B. </a:t>
            </a:r>
            <a:r>
              <a:rPr lang="en-GB" i="1" dirty="0" err="1" smtClean="0">
                <a:latin typeface="Arial" charset="0"/>
                <a:ea typeface="msgothic" charset="0"/>
                <a:cs typeface="msgothic" charset="0"/>
              </a:rPr>
              <a:t>thailandensis</a:t>
            </a:r>
            <a:r>
              <a:rPr lang="en-GB" dirty="0" smtClean="0">
                <a:latin typeface="Arial" charset="0"/>
                <a:ea typeface="msgothic" charset="0"/>
                <a:cs typeface="msgothic" charset="0"/>
              </a:rPr>
              <a:t> attTn7::</a:t>
            </a:r>
            <a:r>
              <a:rPr lang="en-GB" i="1" dirty="0" err="1" smtClean="0">
                <a:latin typeface="Arial" charset="0"/>
                <a:ea typeface="msgothic" charset="0"/>
                <a:cs typeface="msgothic" charset="0"/>
              </a:rPr>
              <a:t>gfp</a:t>
            </a:r>
            <a:r>
              <a:rPr lang="en-GB" dirty="0" smtClean="0">
                <a:latin typeface="Arial" charset="0"/>
                <a:ea typeface="msgothic" charset="0"/>
                <a:cs typeface="msgothic" charset="0"/>
              </a:rPr>
              <a:t> and </a:t>
            </a:r>
            <a:r>
              <a:rPr lang="en-GB" i="1" dirty="0" smtClean="0">
                <a:latin typeface="Arial" charset="0"/>
                <a:ea typeface="msgothic" charset="0"/>
                <a:cs typeface="msgothic" charset="0"/>
              </a:rPr>
              <a:t>P. </a:t>
            </a:r>
            <a:r>
              <a:rPr lang="en-GB" i="1" dirty="0" err="1" smtClean="0">
                <a:latin typeface="Arial" charset="0"/>
                <a:ea typeface="msgothic" charset="0"/>
                <a:cs typeface="msgothic" charset="0"/>
              </a:rPr>
              <a:t>aeruginosa</a:t>
            </a:r>
            <a:r>
              <a:rPr lang="en-GB" dirty="0" smtClean="0">
                <a:latin typeface="Arial" charset="0"/>
                <a:ea typeface="msgothic" charset="0"/>
                <a:cs typeface="msgothic" charset="0"/>
              </a:rPr>
              <a:t> attTn7::</a:t>
            </a:r>
            <a:r>
              <a:rPr lang="en-GB" i="1" dirty="0" err="1" smtClean="0">
                <a:latin typeface="Arial" charset="0"/>
                <a:ea typeface="msgothic" charset="0"/>
                <a:cs typeface="msgothic" charset="0"/>
              </a:rPr>
              <a:t>mCherry</a:t>
            </a:r>
            <a:r>
              <a:rPr lang="en-GB" dirty="0" smtClean="0">
                <a:latin typeface="Arial" charset="0"/>
                <a:ea typeface="msgothic" charset="0"/>
                <a:cs typeface="msgothic" charset="0"/>
              </a:rPr>
              <a:t>) were </a:t>
            </a:r>
            <a:r>
              <a:rPr lang="en-GB" dirty="0" err="1" smtClean="0">
                <a:latin typeface="Arial" charset="0"/>
                <a:ea typeface="msgothic" charset="0"/>
                <a:cs typeface="msgothic" charset="0"/>
              </a:rPr>
              <a:t>cocultured</a:t>
            </a:r>
            <a:r>
              <a:rPr lang="en-GB" dirty="0" smtClean="0">
                <a:latin typeface="Arial" charset="0"/>
                <a:ea typeface="msgothic" charset="0"/>
                <a:cs typeface="msgothic" charset="0"/>
              </a:rPr>
              <a:t> and imaged. (Scale bar, 2 </a:t>
            </a:r>
            <a:r>
              <a:rPr lang="en-GB" dirty="0" err="1" smtClean="0">
                <a:latin typeface="Arial" charset="0"/>
                <a:ea typeface="msgothic" charset="0"/>
                <a:cs typeface="msgothic" charset="0"/>
              </a:rPr>
              <a:t>μm</a:t>
            </a:r>
            <a:r>
              <a:rPr lang="en-GB" dirty="0" smtClean="0">
                <a:latin typeface="Arial" charset="0"/>
                <a:ea typeface="msgothic" charset="0"/>
                <a:cs typeface="msgothic" charset="0"/>
              </a:rPr>
              <a:t>.) </a:t>
            </a:r>
          </a:p>
          <a:p>
            <a:pPr marL="342900" indent="-342900">
              <a:buAutoNum type="alphaUcParenBoth"/>
            </a:pPr>
            <a:r>
              <a:rPr lang="en-GB" dirty="0" smtClean="0">
                <a:latin typeface="Arial" charset="0"/>
                <a:ea typeface="msgothic" charset="0"/>
                <a:cs typeface="msgothic" charset="0"/>
              </a:rPr>
              <a:t>Cell masks generated by image segmentation. (</a:t>
            </a:r>
            <a:r>
              <a:rPr lang="en-GB" i="1" dirty="0" smtClean="0">
                <a:latin typeface="Arial" charset="0"/>
                <a:ea typeface="msgothic" charset="0"/>
                <a:cs typeface="msgothic" charset="0"/>
              </a:rPr>
              <a:t>Lower</a:t>
            </a:r>
            <a:r>
              <a:rPr lang="en-GB" dirty="0" smtClean="0">
                <a:latin typeface="Arial" charset="0"/>
                <a:ea typeface="msgothic" charset="0"/>
                <a:cs typeface="msgothic" charset="0"/>
              </a:rPr>
              <a:t>) Dashed outline depicts a software-identified </a:t>
            </a:r>
            <a:r>
              <a:rPr lang="en-GB" dirty="0" err="1" smtClean="0">
                <a:latin typeface="Arial" charset="0"/>
                <a:ea typeface="msgothic" charset="0"/>
                <a:cs typeface="msgothic" charset="0"/>
              </a:rPr>
              <a:t>lysis</a:t>
            </a:r>
            <a:r>
              <a:rPr lang="en-GB" dirty="0" smtClean="0">
                <a:latin typeface="Arial" charset="0"/>
                <a:ea typeface="msgothic" charset="0"/>
                <a:cs typeface="msgothic" charset="0"/>
              </a:rPr>
              <a:t> event. Hypothetical cell identification numbers are shown.</a:t>
            </a:r>
          </a:p>
          <a:p>
            <a:pPr marL="342900" indent="-342900">
              <a:buAutoNum type="alphaUcParenBoth"/>
            </a:pPr>
            <a:r>
              <a:rPr lang="en-GB" dirty="0" smtClean="0">
                <a:latin typeface="Arial" charset="0"/>
                <a:ea typeface="msgothic" charset="0"/>
                <a:cs typeface="msgothic" charset="0"/>
              </a:rPr>
              <a:t>Example of cell-specific values measured during automated analysis. Certain data are recorded once and pertain to the cell lifetime as a whole (blue); other parameters vary between frames (orange).</a:t>
            </a:r>
          </a:p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Washington  REU in Mathematics Presentation  August 2013</a:t>
            </a:r>
            <a:endParaRPr lang="en-US"/>
          </a:p>
        </p:txBody>
      </p:sp>
      <p:pic>
        <p:nvPicPr>
          <p:cNvPr id="6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1" y="801306"/>
            <a:ext cx="7010400" cy="34285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533400" y="4343400"/>
            <a:ext cx="4319588" cy="255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tx1"/>
                </a:solidFill>
                <a:latin typeface="Times New Roman" pitchFamily="16" charset="0"/>
                <a:ea typeface="msgothic" charset="0"/>
                <a:cs typeface="msgothic" charset="0"/>
              </a:defRPr>
            </a:lvl1pPr>
            <a:lvl2pPr marL="742950" indent="-285750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tx1"/>
                </a:solidFill>
                <a:latin typeface="Times New Roman" pitchFamily="16" charset="0"/>
                <a:ea typeface="msgothic" charset="0"/>
                <a:cs typeface="msgothic" charset="0"/>
              </a:defRPr>
            </a:lvl2pPr>
            <a:lvl3pPr marL="1143000" indent="-228600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tx1"/>
                </a:solidFill>
                <a:latin typeface="Times New Roman" pitchFamily="16" charset="0"/>
                <a:ea typeface="msgothic" charset="0"/>
                <a:cs typeface="msgothic" charset="0"/>
              </a:defRPr>
            </a:lvl3pPr>
            <a:lvl4pPr marL="1600200" indent="-228600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tx1"/>
                </a:solidFill>
                <a:latin typeface="Times New Roman" pitchFamily="16" charset="0"/>
                <a:ea typeface="msgothic" charset="0"/>
                <a:cs typeface="msgothic" charset="0"/>
              </a:defRPr>
            </a:lvl4pPr>
            <a:lvl5pPr marL="2057400" indent="-228600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tx1"/>
                </a:solidFill>
                <a:latin typeface="Times New Roman" pitchFamily="16" charset="0"/>
                <a:ea typeface="msgothic" charset="0"/>
                <a:cs typeface="msgothic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tx1"/>
                </a:solidFill>
                <a:latin typeface="Times New Roman" pitchFamily="16" charset="0"/>
                <a:ea typeface="msgothic" charset="0"/>
                <a:cs typeface="msgothic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tx1"/>
                </a:solidFill>
                <a:latin typeface="Times New Roman" pitchFamily="16" charset="0"/>
                <a:ea typeface="msgothic" charset="0"/>
                <a:cs typeface="msgothic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tx1"/>
                </a:solidFill>
                <a:latin typeface="Times New Roman" pitchFamily="16" charset="0"/>
                <a:ea typeface="msgothic" charset="0"/>
                <a:cs typeface="msgothic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tx1"/>
                </a:solidFill>
                <a:latin typeface="Times New Roman" pitchFamily="16" charset="0"/>
                <a:ea typeface="msgothic" charset="0"/>
                <a:cs typeface="msgothic" charset="0"/>
              </a:defRPr>
            </a:lvl9pPr>
          </a:lstStyle>
          <a:p>
            <a:pPr eaLnBrk="1"/>
            <a:r>
              <a:rPr lang="en-GB" sz="900" b="1" dirty="0" err="1">
                <a:solidFill>
                  <a:srgbClr val="000000"/>
                </a:solidFill>
                <a:latin typeface="Arial" charset="0"/>
              </a:rPr>
              <a:t>LeRoux</a:t>
            </a:r>
            <a:r>
              <a:rPr lang="en-GB" sz="900" b="1" dirty="0">
                <a:solidFill>
                  <a:srgbClr val="000000"/>
                </a:solidFill>
                <a:latin typeface="Arial" charset="0"/>
              </a:rPr>
              <a:t> M et al. PNAS 2012;109:19804-19809</a:t>
            </a:r>
          </a:p>
        </p:txBody>
      </p:sp>
    </p:spTree>
    <p:extLst>
      <p:ext uri="{BB962C8B-B14F-4D97-AF65-F5344CB8AC3E}">
        <p14:creationId xmlns:p14="http://schemas.microsoft.com/office/powerpoint/2010/main" val="2734166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defRPr/>
            </a:pPr>
            <a:r>
              <a:rPr lang="en-GB" sz="2400" b="1" dirty="0">
                <a:latin typeface="Arial" charset="0"/>
              </a:rPr>
              <a:t>Assembly and localization of the T6S apparatus is influenced by </a:t>
            </a:r>
            <a:r>
              <a:rPr lang="en-GB" sz="2400" b="1" dirty="0" err="1" smtClean="0">
                <a:latin typeface="Arial" charset="0"/>
              </a:rPr>
              <a:t>neighboring</a:t>
            </a:r>
            <a:r>
              <a:rPr lang="en-GB" sz="2400" b="1" dirty="0" smtClean="0">
                <a:latin typeface="Arial" charset="0"/>
              </a:rPr>
              <a:t> </a:t>
            </a:r>
            <a:r>
              <a:rPr lang="en-GB" sz="2400" b="1" dirty="0">
                <a:latin typeface="Arial" charset="0"/>
              </a:rPr>
              <a:t>cells. </a:t>
            </a:r>
            <a:endParaRPr lang="en-US" sz="24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Washington  REU in Mathematics Presentation  August 2013</a:t>
            </a:r>
            <a:endParaRPr lang="en-US"/>
          </a:p>
        </p:txBody>
      </p:sp>
      <p:pic>
        <p:nvPicPr>
          <p:cNvPr id="6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371600"/>
            <a:ext cx="6629400" cy="44385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" name="Text Box 4"/>
          <p:cNvSpPr txBox="1">
            <a:spLocks noChangeAspect="1" noChangeArrowheads="1"/>
          </p:cNvSpPr>
          <p:nvPr/>
        </p:nvSpPr>
        <p:spPr bwMode="auto">
          <a:xfrm>
            <a:off x="1381125" y="6024562"/>
            <a:ext cx="4319587" cy="163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tx1"/>
                </a:solidFill>
                <a:latin typeface="Times New Roman" pitchFamily="16" charset="0"/>
                <a:ea typeface="msgothic" charset="0"/>
                <a:cs typeface="msgothic" charset="0"/>
              </a:defRPr>
            </a:lvl1pPr>
            <a:lvl2pPr marL="742950" indent="-285750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tx1"/>
                </a:solidFill>
                <a:latin typeface="Times New Roman" pitchFamily="16" charset="0"/>
                <a:ea typeface="msgothic" charset="0"/>
                <a:cs typeface="msgothic" charset="0"/>
              </a:defRPr>
            </a:lvl2pPr>
            <a:lvl3pPr marL="1143000" indent="-228600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tx1"/>
                </a:solidFill>
                <a:latin typeface="Times New Roman" pitchFamily="16" charset="0"/>
                <a:ea typeface="msgothic" charset="0"/>
                <a:cs typeface="msgothic" charset="0"/>
              </a:defRPr>
            </a:lvl3pPr>
            <a:lvl4pPr marL="1600200" indent="-228600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tx1"/>
                </a:solidFill>
                <a:latin typeface="Times New Roman" pitchFamily="16" charset="0"/>
                <a:ea typeface="msgothic" charset="0"/>
                <a:cs typeface="msgothic" charset="0"/>
              </a:defRPr>
            </a:lvl4pPr>
            <a:lvl5pPr marL="2057400" indent="-228600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tx1"/>
                </a:solidFill>
                <a:latin typeface="Times New Roman" pitchFamily="16" charset="0"/>
                <a:ea typeface="msgothic" charset="0"/>
                <a:cs typeface="msgothic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tx1"/>
                </a:solidFill>
                <a:latin typeface="Times New Roman" pitchFamily="16" charset="0"/>
                <a:ea typeface="msgothic" charset="0"/>
                <a:cs typeface="msgothic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tx1"/>
                </a:solidFill>
                <a:latin typeface="Times New Roman" pitchFamily="16" charset="0"/>
                <a:ea typeface="msgothic" charset="0"/>
                <a:cs typeface="msgothic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tx1"/>
                </a:solidFill>
                <a:latin typeface="Times New Roman" pitchFamily="16" charset="0"/>
                <a:ea typeface="msgothic" charset="0"/>
                <a:cs typeface="msgothic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tx1"/>
                </a:solidFill>
                <a:latin typeface="Times New Roman" pitchFamily="16" charset="0"/>
                <a:ea typeface="msgothic" charset="0"/>
                <a:cs typeface="msgothic" charset="0"/>
              </a:defRPr>
            </a:lvl9pPr>
          </a:lstStyle>
          <a:p>
            <a:pPr eaLnBrk="1"/>
            <a:r>
              <a:rPr lang="en-GB" sz="900" b="1" dirty="0" err="1">
                <a:solidFill>
                  <a:srgbClr val="000000"/>
                </a:solidFill>
                <a:latin typeface="Arial" charset="0"/>
              </a:rPr>
              <a:t>LeRoux</a:t>
            </a:r>
            <a:r>
              <a:rPr lang="en-GB" sz="900" b="1" dirty="0">
                <a:solidFill>
                  <a:srgbClr val="000000"/>
                </a:solidFill>
                <a:latin typeface="Arial" charset="0"/>
              </a:rPr>
              <a:t> M et al. PNAS 2012;109:19804-19809</a:t>
            </a:r>
          </a:p>
        </p:txBody>
      </p:sp>
    </p:spTree>
    <p:extLst>
      <p:ext uri="{BB962C8B-B14F-4D97-AF65-F5344CB8AC3E}">
        <p14:creationId xmlns:p14="http://schemas.microsoft.com/office/powerpoint/2010/main" val="3747579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Relation between foci forming?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How long do these foci last? </a:t>
            </a:r>
          </a:p>
          <a:p>
            <a:r>
              <a:rPr lang="en-US" dirty="0" smtClean="0"/>
              <a:t>How long does it take them to respond to systems being formed around them?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Washington  REU in Mathematics Presentation  August 2013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1880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Washington  REU in Mathematics Presentation  August 2013</a:t>
            </a:r>
            <a:endParaRPr lang="en-US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013509"/>
              </p:ext>
            </p:extLst>
          </p:nvPr>
        </p:nvGraphicFramePr>
        <p:xfrm>
          <a:off x="1295400" y="-5410200"/>
          <a:ext cx="8915400" cy="115386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4" name="Acrobat Document" r:id="rId3" imgW="5829103" imgH="7543564" progId="AcroExch.Document.7">
                  <p:embed/>
                </p:oleObj>
              </mc:Choice>
              <mc:Fallback>
                <p:oleObj name="Acrobat Document" r:id="rId3" imgW="5829103" imgH="7543564" progId="AcroExch.Document.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295400" y="-5410200"/>
                        <a:ext cx="8915400" cy="115386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905000" y="3962400"/>
            <a:ext cx="6019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smtClean="0"/>
              <a:t>Lifetime of foci over a 100 frame capture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dirty="0" smtClean="0"/>
              <a:t>foci are overwhelmingly only lasting one frame!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dirty="0" smtClean="0"/>
              <a:t>One frame is approximately 0.7 seconds (we can now do this faster, about 0.3 seconds)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6786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Next steps: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Use this information to determine rates/number of events in each region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Fit to Poisson distribution – random or not?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Washington  REU in Mathematics Presentation  August 2013</a:t>
            </a:r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257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Conclusions (for this project):	unknown!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T6SS systems are forming very rapidly!</a:t>
            </a:r>
          </a:p>
          <a:p>
            <a:r>
              <a:rPr lang="en-US" dirty="0" smtClean="0"/>
              <a:t>Do they have time to function?</a:t>
            </a:r>
          </a:p>
          <a:p>
            <a:r>
              <a:rPr lang="en-US" dirty="0" smtClean="0"/>
              <a:t>Are they there as a defense so neither attacks?</a:t>
            </a:r>
          </a:p>
          <a:p>
            <a:r>
              <a:rPr lang="en-US" dirty="0" smtClean="0"/>
              <a:t>Are there subpopulations of systems, some of which are very dynamic and some of which are more “sedentary”?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Washington  REU in Mathematics Presentation  August 2013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5490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Next: Do foci appear in same location or move around?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Review: foci more likely to form next to other cell, esp. other cell with focus</a:t>
            </a:r>
          </a:p>
          <a:p>
            <a:r>
              <a:rPr lang="en-US" dirty="0" smtClean="0"/>
              <a:t>Once system formed, likely to reform in same location?</a:t>
            </a:r>
          </a:p>
          <a:p>
            <a:pPr lvl="1"/>
            <a:r>
              <a:rPr lang="en-US" dirty="0" smtClean="0"/>
              <a:t>Mechanism options: </a:t>
            </a:r>
          </a:p>
          <a:p>
            <a:pPr marL="1371600" lvl="2" indent="-457200">
              <a:buFont typeface="+mj-lt"/>
              <a:buAutoNum type="arabicPeriod"/>
            </a:pPr>
            <a:r>
              <a:rPr lang="en-US" dirty="0" smtClean="0"/>
              <a:t>Components of system stay in roughly the same place, so system forms again in same location with original materials</a:t>
            </a:r>
          </a:p>
          <a:p>
            <a:pPr marL="1371600" lvl="2" indent="-457200">
              <a:buFont typeface="+mj-lt"/>
              <a:buAutoNum type="arabicPeriod"/>
            </a:pPr>
            <a:r>
              <a:rPr lang="en-US" dirty="0" smtClean="0"/>
              <a:t>System forms in another location: </a:t>
            </a:r>
          </a:p>
          <a:p>
            <a:pPr marL="1828800" lvl="3" indent="-457200">
              <a:buFont typeface="+mj-lt"/>
              <a:buAutoNum type="arabicPeriod"/>
            </a:pPr>
            <a:r>
              <a:rPr lang="en-US" dirty="0" smtClean="0"/>
              <a:t>Components of system moving about more randomly </a:t>
            </a:r>
          </a:p>
          <a:p>
            <a:pPr marL="1828800" lvl="3" indent="-457200">
              <a:buFont typeface="+mj-lt"/>
              <a:buAutoNum type="arabicPeriod"/>
            </a:pPr>
            <a:r>
              <a:rPr lang="en-US" dirty="0" smtClean="0"/>
              <a:t>OR components being degraded and resynthesized, so new location independent of previous location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Washington  REU in Mathematics Presentation  August 2013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7903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do we care?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754563"/>
          </a:xfrm>
        </p:spPr>
        <p:txBody>
          <a:bodyPr>
            <a:noAutofit/>
          </a:bodyPr>
          <a:lstStyle/>
          <a:p>
            <a:pPr marL="171450" indent="-171450">
              <a:defRPr/>
            </a:pPr>
            <a:r>
              <a:rPr lang="en-US" sz="2000" dirty="0">
                <a:latin typeface="Arial" pitchFamily="34" charset="0"/>
                <a:cs typeface="Arial" pitchFamily="34" charset="0"/>
              </a:rPr>
              <a:t>What is it?</a:t>
            </a:r>
          </a:p>
          <a:p>
            <a:pPr marL="603250" lvl="1" indent="-171450">
              <a:buFont typeface="Arial" pitchFamily="34" charset="0"/>
              <a:buChar char="•"/>
              <a:defRPr/>
            </a:pPr>
            <a:r>
              <a:rPr lang="en-US" sz="1800" dirty="0">
                <a:latin typeface="Arial" pitchFamily="34" charset="0"/>
                <a:cs typeface="Arial" pitchFamily="34" charset="0"/>
              </a:rPr>
              <a:t>Bacterial Type VI secretion system (T6SS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)</a:t>
            </a:r>
          </a:p>
          <a:p>
            <a:pPr marL="1003300" lvl="2" indent="-171450">
              <a:defRPr/>
            </a:pPr>
            <a:r>
              <a:rPr lang="en-US" sz="1400" dirty="0" smtClean="0">
                <a:latin typeface="Arial" pitchFamily="34" charset="0"/>
                <a:cs typeface="Arial" pitchFamily="34" charset="0"/>
              </a:rPr>
              <a:t>Secretion system: in contrast to excretion, product may have function!</a:t>
            </a:r>
            <a:endParaRPr lang="en-US" sz="1400" dirty="0">
              <a:latin typeface="Arial" pitchFamily="34" charset="0"/>
              <a:cs typeface="Arial" pitchFamily="34" charset="0"/>
            </a:endParaRPr>
          </a:p>
          <a:p>
            <a:pPr marL="603250" lvl="1" indent="-171450">
              <a:buFont typeface="Arial" pitchFamily="34" charset="0"/>
              <a:buChar char="•"/>
              <a:defRPr/>
            </a:pPr>
            <a:r>
              <a:rPr lang="en-US" sz="1800" dirty="0">
                <a:latin typeface="Arial" pitchFamily="34" charset="0"/>
                <a:cs typeface="Arial" pitchFamily="34" charset="0"/>
              </a:rPr>
              <a:t>Recently 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discovered (2006) </a:t>
            </a:r>
            <a:r>
              <a:rPr lang="en-US" sz="1800" dirty="0">
                <a:latin typeface="Arial" pitchFamily="34" charset="0"/>
                <a:cs typeface="Arial" pitchFamily="34" charset="0"/>
              </a:rPr>
              <a:t>toxin delivery system</a:t>
            </a:r>
          </a:p>
          <a:p>
            <a:pPr marL="603250" lvl="1" indent="-171450">
              <a:buFont typeface="Arial" pitchFamily="34" charset="0"/>
              <a:buChar char="•"/>
              <a:defRPr/>
            </a:pPr>
            <a:r>
              <a:rPr lang="en-US" sz="1800" dirty="0">
                <a:latin typeface="Arial" pitchFamily="34" charset="0"/>
                <a:cs typeface="Arial" pitchFamily="34" charset="0"/>
              </a:rPr>
              <a:t>Allows bacteria to prey on surrounding target cells by injecting proteins which inhibit the target cell's natural 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functions</a:t>
            </a:r>
          </a:p>
          <a:p>
            <a:pPr marL="603250" lvl="1" indent="-171450">
              <a:buFont typeface="Arial" pitchFamily="34" charset="0"/>
              <a:buChar char="•"/>
              <a:defRPr/>
            </a:pPr>
            <a:r>
              <a:rPr lang="en-US" sz="1800" dirty="0" smtClean="0">
                <a:latin typeface="Arial" pitchFamily="34" charset="0"/>
                <a:cs typeface="Arial" pitchFamily="34" charset="0"/>
              </a:rPr>
              <a:t>Found in 30% of Gram-negative bacteria – mechanism highly conserved in different species</a:t>
            </a:r>
            <a:endParaRPr lang="en-US" sz="1800" dirty="0">
              <a:latin typeface="Arial" pitchFamily="34" charset="0"/>
              <a:cs typeface="Arial" pitchFamily="34" charset="0"/>
            </a:endParaRPr>
          </a:p>
          <a:p>
            <a:pPr marL="171450" indent="-171450">
              <a:defRPr/>
            </a:pPr>
            <a:endParaRPr lang="en-US" sz="1600" dirty="0">
              <a:latin typeface="Arial" pitchFamily="34" charset="0"/>
              <a:cs typeface="Arial" pitchFamily="34" charset="0"/>
            </a:endParaRPr>
          </a:p>
          <a:p>
            <a:pPr marL="1003300" lvl="2" indent="-171450">
              <a:defRPr/>
            </a:pPr>
            <a:endParaRPr lang="en-US" sz="1600" dirty="0">
              <a:latin typeface="Arial" pitchFamily="34" charset="0"/>
              <a:cs typeface="Arial" pitchFamily="34" charset="0"/>
            </a:endParaRPr>
          </a:p>
          <a:p>
            <a:endParaRPr lang="en-US" sz="16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Washington  REU in Mathematics Presentation  August 2013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3087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Methods: Watershed!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8712" y="4038600"/>
            <a:ext cx="7558088" cy="2087563"/>
          </a:xfrm>
        </p:spPr>
        <p:txBody>
          <a:bodyPr/>
          <a:lstStyle/>
          <a:p>
            <a:r>
              <a:rPr lang="en-US" dirty="0" smtClean="0"/>
              <a:t>Easy way of determining regions</a:t>
            </a:r>
          </a:p>
          <a:p>
            <a:r>
              <a:rPr lang="en-US" dirty="0" smtClean="0"/>
              <a:t>Can use this on a “summed image” to determine regions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Washington  REU in Mathematics Presentation  August 2013</a:t>
            </a:r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247775"/>
            <a:ext cx="6591300" cy="263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28600" y="6096000"/>
            <a:ext cx="510540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dirty="0" smtClean="0">
                <a:hlinkClick r:id="rId3"/>
              </a:rPr>
              <a:t>http://www.engineering.uiowa.edu/~dip/lecture/segmentation3.html</a:t>
            </a:r>
            <a:endParaRPr lang="en-US" sz="1300" dirty="0"/>
          </a:p>
        </p:txBody>
      </p:sp>
    </p:spTree>
    <p:extLst>
      <p:ext uri="{BB962C8B-B14F-4D97-AF65-F5344CB8AC3E}">
        <p14:creationId xmlns:p14="http://schemas.microsoft.com/office/powerpoint/2010/main" val="3124941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General algorithm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Sum all images together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Watershed the summed image (using </a:t>
            </a:r>
            <a:r>
              <a:rPr lang="en-US" dirty="0" err="1" smtClean="0"/>
              <a:t>Matlab’s</a:t>
            </a:r>
            <a:r>
              <a:rPr lang="en-US" dirty="0" smtClean="0"/>
              <a:t> handy algorithm to do so)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In each individual image, track foci that appear in watershed regions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Write an array which stores information about foci in each watershed region for each time frame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Washington  REU in Mathematics Presentation  August 2013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100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Washington  REU in Mathematics Presentation  August 2013</a:t>
            </a:r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91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Two-protein </a:t>
            </a:r>
            <a:r>
              <a:rPr lang="en-US" dirty="0" err="1" smtClean="0"/>
              <a:t>colocalization</a:t>
            </a:r>
            <a:r>
              <a:rPr lang="en-US" dirty="0" smtClean="0"/>
              <a:t>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Label different proteins with different colors</a:t>
            </a:r>
          </a:p>
          <a:p>
            <a:r>
              <a:rPr lang="en-US" dirty="0" smtClean="0"/>
              <a:t>How do they interact? </a:t>
            </a:r>
          </a:p>
          <a:p>
            <a:r>
              <a:rPr lang="en-US" dirty="0" smtClean="0"/>
              <a:t>Do they </a:t>
            </a:r>
            <a:r>
              <a:rPr lang="en-US" dirty="0" err="1" smtClean="0"/>
              <a:t>colocalize</a:t>
            </a:r>
            <a:r>
              <a:rPr lang="en-US" dirty="0" smtClean="0"/>
              <a:t>?</a:t>
            </a:r>
          </a:p>
          <a:p>
            <a:r>
              <a:rPr lang="en-US" dirty="0" smtClean="0"/>
              <a:t>What are the time scales and dynamic rates between </a:t>
            </a:r>
            <a:r>
              <a:rPr lang="en-US" dirty="0" err="1" smtClean="0"/>
              <a:t>colocalization</a:t>
            </a:r>
            <a:r>
              <a:rPr lang="en-US" dirty="0" smtClean="0"/>
              <a:t> of different proteins?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Washington  REU in Mathematics Presentation  August 2013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2390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32657"/>
            <a:ext cx="8229600" cy="1143000"/>
          </a:xfrm>
        </p:spPr>
        <p:txBody>
          <a:bodyPr>
            <a:normAutofit/>
          </a:bodyPr>
          <a:lstStyle/>
          <a:p>
            <a:r>
              <a:rPr lang="en-US" sz="3000" dirty="0" smtClean="0"/>
              <a:t>Two color image</a:t>
            </a:r>
            <a:endParaRPr lang="en-US" sz="30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Washington  REU in Mathematics Presentation  August 2013</a:t>
            </a:r>
            <a:endParaRPr lang="en-US"/>
          </a:p>
        </p:txBody>
      </p:sp>
      <p:pic>
        <p:nvPicPr>
          <p:cNvPr id="5" name="2013_08_06_VgrG_GFP_ClpV1_mCherry_1_4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33600" y="990600"/>
            <a:ext cx="4876800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69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Next project: two types of T6SS at once!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Model organism </a:t>
            </a:r>
            <a:r>
              <a:rPr lang="en-US" i="1" dirty="0" smtClean="0"/>
              <a:t>P. </a:t>
            </a:r>
            <a:r>
              <a:rPr lang="en-US" i="1" dirty="0" err="1" smtClean="0"/>
              <a:t>aeruginosa</a:t>
            </a:r>
            <a:r>
              <a:rPr lang="en-US" dirty="0" smtClean="0"/>
              <a:t> has three types of T6SS</a:t>
            </a:r>
          </a:p>
          <a:p>
            <a:r>
              <a:rPr lang="en-US" dirty="0" smtClean="0"/>
              <a:t>Do these interact? </a:t>
            </a:r>
          </a:p>
          <a:p>
            <a:r>
              <a:rPr lang="en-US" dirty="0" smtClean="0"/>
              <a:t>What are the dynamic differences?</a:t>
            </a:r>
          </a:p>
          <a:p>
            <a:r>
              <a:rPr lang="en-US" dirty="0" smtClean="0"/>
              <a:t>What causes the different systems to activate? 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Washington  REU in Mathematics Presentation  August 2013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7414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Acknowledgements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NSF Graduate Research Fellowship</a:t>
            </a:r>
          </a:p>
          <a:p>
            <a:r>
              <a:rPr lang="en-US" dirty="0" smtClean="0"/>
              <a:t>ARCS Fellowship</a:t>
            </a:r>
          </a:p>
          <a:p>
            <a:r>
              <a:rPr lang="en-US" dirty="0" smtClean="0"/>
              <a:t>Dr. Wiggins and Dr. </a:t>
            </a:r>
            <a:r>
              <a:rPr lang="en-US" dirty="0" err="1" smtClean="0"/>
              <a:t>Kuwada</a:t>
            </a:r>
            <a:endParaRPr lang="en-US" dirty="0" smtClean="0"/>
          </a:p>
          <a:p>
            <a:r>
              <a:rPr lang="en-US" dirty="0" smtClean="0"/>
              <a:t>Members of the lab: Julie Cass, Stella </a:t>
            </a:r>
            <a:r>
              <a:rPr lang="en-US" dirty="0" err="1" smtClean="0"/>
              <a:t>Stylianidou</a:t>
            </a:r>
            <a:r>
              <a:rPr lang="en-US" dirty="0" smtClean="0"/>
              <a:t>, Sarah </a:t>
            </a:r>
            <a:r>
              <a:rPr lang="en-US" dirty="0" err="1" smtClean="0"/>
              <a:t>Mangiameli</a:t>
            </a:r>
            <a:r>
              <a:rPr lang="en-US" dirty="0" smtClean="0"/>
              <a:t>, Scot McBride, Colin Lamont, Erik Anson</a:t>
            </a:r>
          </a:p>
          <a:p>
            <a:r>
              <a:rPr lang="en-US" dirty="0" smtClean="0"/>
              <a:t>Collaborators: Dr. </a:t>
            </a:r>
            <a:r>
              <a:rPr lang="en-US" dirty="0" err="1" smtClean="0"/>
              <a:t>Mougous</a:t>
            </a:r>
            <a:r>
              <a:rPr lang="en-US" dirty="0" smtClean="0"/>
              <a:t>, Michele </a:t>
            </a:r>
            <a:r>
              <a:rPr lang="en-US" dirty="0" err="1" smtClean="0"/>
              <a:t>LeRoux</a:t>
            </a:r>
            <a:r>
              <a:rPr lang="en-US" dirty="0" smtClean="0"/>
              <a:t> (UW Microbiology) 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Washington  REU in Mathematics Presentation  August 2013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5408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Schematic of the T6SS System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Washington  REU in Mathematics Presentation  August 2013</a:t>
            </a:r>
            <a:endParaRPr lang="en-US"/>
          </a:p>
        </p:txBody>
      </p:sp>
      <p:pic>
        <p:nvPicPr>
          <p:cNvPr id="5" name="Picture 8" descr="E:\Ajeet\MI-online\22\MougousFig02-revised.tif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676400"/>
            <a:ext cx="7420878" cy="4099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07968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University of Washington </a:t>
            </a:r>
          </a:p>
          <a:p>
            <a:r>
              <a:rPr lang="en-US" dirty="0" smtClean="0"/>
              <a:t>REU in Mathematics Presentation </a:t>
            </a:r>
          </a:p>
          <a:p>
            <a:r>
              <a:rPr lang="en-US" dirty="0" smtClean="0"/>
              <a:t>August 2013</a:t>
            </a:r>
            <a:endParaRPr lang="en-US" dirty="0"/>
          </a:p>
        </p:txBody>
      </p:sp>
      <p:pic>
        <p:nvPicPr>
          <p:cNvPr id="5" name="Picture 13" descr="E:\Ajeet\MI-online\22\MougousFig01-revised.tif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685800"/>
            <a:ext cx="6476499" cy="5364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4863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does it do?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603250" lvl="1" indent="-171450">
              <a:buFont typeface="Arial" pitchFamily="34" charset="0"/>
              <a:buChar char="•"/>
              <a:defRPr/>
            </a:pPr>
            <a:r>
              <a:rPr lang="en-US" sz="1600" dirty="0" smtClean="0">
                <a:latin typeface="Arial" pitchFamily="34" charset="0"/>
                <a:cs typeface="Arial" pitchFamily="34" charset="0"/>
              </a:rPr>
              <a:t>Used 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by bacteria to form 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biofilms</a:t>
            </a:r>
          </a:p>
          <a:p>
            <a:pPr marL="1003300" lvl="2" indent="-171450">
              <a:defRPr/>
            </a:pPr>
            <a:r>
              <a:rPr lang="en-US" sz="1600" dirty="0">
                <a:latin typeface="Arial" pitchFamily="34" charset="0"/>
                <a:cs typeface="Arial" pitchFamily="34" charset="0"/>
              </a:rPr>
              <a:t>Biofilm is “any group of microorganisms in which cells stick to each other on a surface” – Wikipedia. Typically all components of the biofilm are the same 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species.</a:t>
            </a:r>
          </a:p>
          <a:p>
            <a:pPr marL="1003300" lvl="2" indent="-171450">
              <a:defRPr/>
            </a:pPr>
            <a:endParaRPr lang="en-US" sz="1600" dirty="0" smtClean="0">
              <a:latin typeface="Arial" pitchFamily="34" charset="0"/>
              <a:cs typeface="Arial" pitchFamily="34" charset="0"/>
            </a:endParaRPr>
          </a:p>
          <a:p>
            <a:pPr marL="1003300" lvl="2" indent="-171450">
              <a:defRPr/>
            </a:pPr>
            <a:r>
              <a:rPr lang="en-US" sz="1600" dirty="0" smtClean="0">
                <a:latin typeface="Arial" pitchFamily="34" charset="0"/>
                <a:cs typeface="Arial" pitchFamily="34" charset="0"/>
              </a:rPr>
              <a:t>develop 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in infections (for example, chronic wound infections and in lung tissue of cystic fibrosis patients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) </a:t>
            </a:r>
          </a:p>
          <a:p>
            <a:pPr marL="1003300" lvl="2" indent="-171450">
              <a:defRPr/>
            </a:pPr>
            <a:r>
              <a:rPr lang="en-US" sz="1600" dirty="0" smtClean="0">
                <a:latin typeface="Arial" pitchFamily="34" charset="0"/>
                <a:cs typeface="Arial" pitchFamily="34" charset="0"/>
              </a:rPr>
              <a:t>demonstrated 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by one species of bacteria outcompeting the others and becoming the primary infection</a:t>
            </a:r>
          </a:p>
          <a:p>
            <a:endParaRPr lang="en-US" sz="16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Washington  REU in Mathematics Presentation  August 2013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203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do we study it?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603250" lvl="1" indent="-171450">
              <a:buFont typeface="Arial" pitchFamily="34" charset="0"/>
              <a:buChar char="•"/>
              <a:defRPr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Track 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the movement of individual components of the T6SS using fluorescent labeling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!</a:t>
            </a:r>
          </a:p>
          <a:p>
            <a:pPr marL="603250" lvl="1" indent="-171450">
              <a:buFont typeface="Arial" pitchFamily="34" charset="0"/>
              <a:buChar char="•"/>
              <a:defRPr/>
            </a:pPr>
            <a:endParaRPr lang="en-US" sz="2000" dirty="0">
              <a:latin typeface="Arial" pitchFamily="34" charset="0"/>
              <a:cs typeface="Arial" pitchFamily="34" charset="0"/>
            </a:endParaRPr>
          </a:p>
          <a:p>
            <a:pPr marL="603250" lvl="1" indent="-171450">
              <a:buFont typeface="Arial" pitchFamily="34" charset="0"/>
              <a:buChar char="•"/>
              <a:defRPr/>
            </a:pPr>
            <a:r>
              <a:rPr lang="en-US" sz="2000" dirty="0">
                <a:latin typeface="Arial" pitchFamily="34" charset="0"/>
                <a:cs typeface="Arial" pitchFamily="34" charset="0"/>
              </a:rPr>
              <a:t>Investigate dynamics of proteins separately </a:t>
            </a:r>
            <a:endParaRPr lang="en-US" sz="2000" dirty="0" smtClean="0">
              <a:latin typeface="Arial" pitchFamily="34" charset="0"/>
              <a:cs typeface="Arial" pitchFamily="34" charset="0"/>
            </a:endParaRPr>
          </a:p>
          <a:p>
            <a:pPr marL="603250" lvl="1" indent="-171450">
              <a:buFont typeface="Arial" pitchFamily="34" charset="0"/>
              <a:buChar char="•"/>
              <a:defRPr/>
            </a:pPr>
            <a:endParaRPr lang="en-US" sz="2000" dirty="0" smtClean="0">
              <a:latin typeface="Arial" pitchFamily="34" charset="0"/>
              <a:cs typeface="Arial" pitchFamily="34" charset="0"/>
            </a:endParaRPr>
          </a:p>
          <a:p>
            <a:pPr marL="603250" lvl="1" indent="-171450">
              <a:buFont typeface="Arial" pitchFamily="34" charset="0"/>
              <a:buChar char="•"/>
              <a:defRPr/>
            </a:pPr>
            <a:r>
              <a:rPr lang="en-US" sz="2000" dirty="0">
                <a:latin typeface="Arial" pitchFamily="34" charset="0"/>
                <a:cs typeface="Arial" pitchFamily="34" charset="0"/>
              </a:rPr>
              <a:t>I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nvestigate 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dynamics of interactions of two proteins at 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once</a:t>
            </a:r>
          </a:p>
          <a:p>
            <a:pPr marL="0" indent="0">
              <a:buNone/>
            </a:pPr>
            <a:endParaRPr lang="en-US" sz="1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Washington  REU in Mathematics Presentation  August 2013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2712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Fluorescence microscopy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Washington  REU in Mathematics Presentation  August 2013</a:t>
            </a:r>
            <a:endParaRPr lang="en-US"/>
          </a:p>
        </p:txBody>
      </p:sp>
      <p:pic>
        <p:nvPicPr>
          <p:cNvPr id="6" name="Picture 2" descr="http://upload.wikimedia.org/wikipedia/commons/thumb/1/1c/FluorescenceFilters_2008-09-28.svg/220px-FluorescenceFilters_2008-09-28.svg.pn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9749" y="1788808"/>
            <a:ext cx="3067051" cy="3150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638800" y="5257800"/>
            <a:ext cx="3048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 smtClean="0"/>
              <a:t>Conceptual diagram of fluorescence microscopy. </a:t>
            </a:r>
            <a:r>
              <a:rPr lang="en-US" sz="1000" dirty="0" smtClean="0"/>
              <a:t>Wikipedia.</a:t>
            </a:r>
            <a:endParaRPr lang="en-US" sz="1000" dirty="0"/>
          </a:p>
        </p:txBody>
      </p:sp>
      <p:pic>
        <p:nvPicPr>
          <p:cNvPr id="6146" name="Picture 2" descr="http://www.antonine-education.co.uk/Image_library/Physics_1/Quantum/Fluorescence_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90800"/>
            <a:ext cx="5287282" cy="2421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762000" y="5257800"/>
            <a:ext cx="38100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 smtClean="0"/>
              <a:t>Quantum levels of fluorescence.</a:t>
            </a:r>
          </a:p>
          <a:p>
            <a:r>
              <a:rPr lang="en-US" sz="1000" u="sng" dirty="0">
                <a:hlinkClick r:id="rId4"/>
              </a:rPr>
              <a:t>www.antonine-education.co.uk</a:t>
            </a:r>
            <a:r>
              <a:rPr lang="en-US" sz="1000" dirty="0"/>
              <a:t> </a:t>
            </a:r>
            <a:r>
              <a:rPr lang="en-US" sz="1000" dirty="0" smtClean="0"/>
              <a:t> 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4221839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Our microscopes!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Washington  REU in Mathematics Presentation  August 2013</a:t>
            </a:r>
            <a:endParaRPr lang="en-US"/>
          </a:p>
        </p:txBody>
      </p:sp>
      <p:pic>
        <p:nvPicPr>
          <p:cNvPr id="5122" name="Picture 2" descr="http://mtshasta.phys.washington.edu/research/super-r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743" y="1981200"/>
            <a:ext cx="4350195" cy="289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://mtshasta.phys.washington.edu/research/octoscop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8337" y="2008415"/>
            <a:ext cx="4325663" cy="2879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5173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The kind of data we see </a:t>
            </a:r>
            <a:br>
              <a:rPr lang="en-US" dirty="0" smtClean="0"/>
            </a:br>
            <a:r>
              <a:rPr lang="en-US" dirty="0" smtClean="0"/>
              <a:t>(except we see more)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Washington  REU in Mathematics Presentation  August 2013</a:t>
            </a:r>
            <a:endParaRPr lang="en-US"/>
          </a:p>
        </p:txBody>
      </p:sp>
      <p:pic>
        <p:nvPicPr>
          <p:cNvPr id="7170" name="Picture 2" descr="http://ittakes30.files.wordpress.com/2012/06/landgraf-pic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1752600"/>
            <a:ext cx="4143375" cy="4391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858000" y="5486400"/>
            <a:ext cx="17526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u="sng" dirty="0">
                <a:hlinkClick r:id="rId3"/>
              </a:rPr>
              <a:t>ittakes30.wordpress.com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331013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6889</TotalTime>
  <Words>1214</Words>
  <Application>Microsoft Office PowerPoint</Application>
  <PresentationFormat>On-screen Show (4:3)</PresentationFormat>
  <Paragraphs>135</Paragraphs>
  <Slides>26</Slides>
  <Notes>3</Notes>
  <HiddenSlides>0</HiddenSlides>
  <MMClips>2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8" baseType="lpstr">
      <vt:lpstr>Office Theme</vt:lpstr>
      <vt:lpstr>Acrobat Document</vt:lpstr>
      <vt:lpstr>Bacteria that duel: A study of T6SS</vt:lpstr>
      <vt:lpstr>Why do we care?</vt:lpstr>
      <vt:lpstr>Schematic of the T6SS System</vt:lpstr>
      <vt:lpstr>PowerPoint Presentation</vt:lpstr>
      <vt:lpstr>What does it do?</vt:lpstr>
      <vt:lpstr>How do we study it?</vt:lpstr>
      <vt:lpstr>Fluorescence microscopy</vt:lpstr>
      <vt:lpstr>Our microscopes!</vt:lpstr>
      <vt:lpstr>The kind of data we see  (except we see more)</vt:lpstr>
      <vt:lpstr>We see this much!</vt:lpstr>
      <vt:lpstr>Example data (movie)</vt:lpstr>
      <vt:lpstr>Some previous work</vt:lpstr>
      <vt:lpstr>Overview of TLFM-based intercellular interaction analyses </vt:lpstr>
      <vt:lpstr>Assembly and localization of the T6S apparatus is influenced by neighboring cells. </vt:lpstr>
      <vt:lpstr>Relation between foci forming?</vt:lpstr>
      <vt:lpstr>PowerPoint Presentation</vt:lpstr>
      <vt:lpstr>Next steps:</vt:lpstr>
      <vt:lpstr>Conclusions (for this project): unknown!</vt:lpstr>
      <vt:lpstr>Next: Do foci appear in same location or move around?</vt:lpstr>
      <vt:lpstr>Methods: Watershed!</vt:lpstr>
      <vt:lpstr>General algorithm</vt:lpstr>
      <vt:lpstr>PowerPoint Presentation</vt:lpstr>
      <vt:lpstr>Two-protein colocalization!</vt:lpstr>
      <vt:lpstr>Two color image</vt:lpstr>
      <vt:lpstr>Next project: two types of T6SS at once!</vt:lpstr>
      <vt:lpstr>Acknowledgements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Bacteria that duel: A study of T6SS</dc:title>
  <dc:creator>Jackie</dc:creator>
  <cp:lastModifiedBy>Jackie</cp:lastModifiedBy>
  <cp:revision>56</cp:revision>
  <dcterms:created xsi:type="dcterms:W3CDTF">2013-05-31T20:06:43Z</dcterms:created>
  <dcterms:modified xsi:type="dcterms:W3CDTF">2013-08-17T20:51:19Z</dcterms:modified>
</cp:coreProperties>
</file>